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8" r:id="rId2"/>
    <p:sldId id="294" r:id="rId3"/>
    <p:sldId id="295" r:id="rId4"/>
    <p:sldId id="296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F"/>
    <a:srgbClr val="FF0066"/>
    <a:srgbClr val="0066FF"/>
    <a:srgbClr val="CCCC00"/>
    <a:srgbClr val="FF7C80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>
        <p:scale>
          <a:sx n="86" d="100"/>
          <a:sy n="86" d="100"/>
        </p:scale>
        <p:origin x="1494" y="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gif>
</file>

<file path=ppt/media/image3.jp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ECF684-22BA-4CB7-B904-C4A8F7535AB5}" type="datetimeFigureOut">
              <a:rPr lang="zh-TW" altLang="en-US" smtClean="0"/>
              <a:t>2018/9/10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58C62-8413-4A40-84CC-FBF0B3D0B6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4804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0D092-288D-484B-8995-C9EE9A33C0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1F7F72-6923-43C4-B71F-4160A02A3E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4A9E3-10BF-4181-AED8-DC78983371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8D85F11-74CF-45CC-B069-1FA6C440CA35}" type="datetimeFigureOut">
              <a:rPr lang="en-US" smtClean="0"/>
              <a:t>9/10/2018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F8B86-BB38-4BA3-93E2-5A70D9287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51AEA-DD52-45F9-A56E-12C38152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AFFD860-C83F-490C-A108-625A32184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75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67073-07A9-443C-B66A-9DCCB40D3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3F5A0-5880-4365-8706-E875027C2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 sz="2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25640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gif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D259352-0B3A-4CD6-9690-F27480070D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C7F8A3-E039-4FE2-BD50-EF2A07DB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512619"/>
            <a:ext cx="9371215" cy="1278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3B774-D676-48E0-AE08-E7B5E65B9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3040" y="1898073"/>
            <a:ext cx="9371215" cy="42788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6622FE-B26E-46F7-AA0B-26DF9C385D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0748"/>
          <a:stretch/>
        </p:blipFill>
        <p:spPr>
          <a:xfrm>
            <a:off x="10296913" y="6111210"/>
            <a:ext cx="1489464" cy="51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31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16C75D57-6490-478C-AF60-E7EEFD4B4C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6B7339F-0E58-4929-858F-1B5217A990A1}"/>
              </a:ext>
            </a:extLst>
          </p:cNvPr>
          <p:cNvSpPr txBox="1"/>
          <p:nvPr/>
        </p:nvSpPr>
        <p:spPr>
          <a:xfrm>
            <a:off x="2705145" y="3671289"/>
            <a:ext cx="6499813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AU" sz="1600" spc="1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63500" dist="38100" dir="2700000" sx="101000" sy="101000" algn="tl" rotWithShape="0">
                    <a:schemeClr val="bg1">
                      <a:alpha val="85000"/>
                    </a:schemeClr>
                  </a:outerShdw>
                </a:effectLst>
              </a:rPr>
              <a:t>The Ultimate Robotic STEAM Learning Solution</a:t>
            </a:r>
            <a:endParaRPr lang="en-US" sz="1600" spc="1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63500" dist="38100" dir="2700000" sx="101000" sy="101000" algn="tl" rotWithShape="0">
                  <a:schemeClr val="bg1">
                    <a:alpha val="85000"/>
                  </a:schemeClr>
                </a:outerShdw>
              </a:effectLs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35997D-7102-4808-961C-48B089C9EA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16665" y="2609082"/>
            <a:ext cx="4676775" cy="10191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5F89D3-8006-4C5F-85B4-C84A10A97CD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0748"/>
          <a:stretch/>
        </p:blipFill>
        <p:spPr>
          <a:xfrm>
            <a:off x="10296913" y="6111210"/>
            <a:ext cx="1489464" cy="514715"/>
          </a:xfrm>
          <a:prstGeom prst="rect">
            <a:avLst/>
          </a:prstGeom>
        </p:spPr>
      </p:pic>
      <p:sp>
        <p:nvSpPr>
          <p:cNvPr id="2" name="文字方塊 1"/>
          <p:cNvSpPr txBox="1"/>
          <p:nvPr/>
        </p:nvSpPr>
        <p:spPr>
          <a:xfrm>
            <a:off x="3605907" y="4224473"/>
            <a:ext cx="47339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 err="1">
                <a:solidFill>
                  <a:schemeClr val="bg1">
                    <a:lumMod val="50000"/>
                  </a:schemeClr>
                </a:solidFill>
              </a:rPr>
              <a:t>FlipRobot</a:t>
            </a:r>
            <a:r>
              <a:rPr lang="zh-TW" altLang="en-US" sz="2800" b="1" dirty="0">
                <a:solidFill>
                  <a:schemeClr val="bg1">
                    <a:lumMod val="50000"/>
                  </a:schemeClr>
                </a:solidFill>
              </a:rPr>
              <a:t>師資認證結構設計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5A19940-F527-4F99-8DD6-8373B61937DF}"/>
              </a:ext>
            </a:extLst>
          </p:cNvPr>
          <p:cNvSpPr/>
          <p:nvPr/>
        </p:nvSpPr>
        <p:spPr>
          <a:xfrm>
            <a:off x="9910916" y="5869858"/>
            <a:ext cx="2281084" cy="988142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7185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1879" y="393965"/>
            <a:ext cx="9371215" cy="574146"/>
          </a:xfrm>
        </p:spPr>
        <p:txBody>
          <a:bodyPr>
            <a:normAutofit/>
          </a:bodyPr>
          <a:lstStyle/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雲平台討論事項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D2625B-B004-490D-A731-964E718FA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網站架構與行銷模式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師培系統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學習玩家與小專題系統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7A8E10F-9D69-47DA-9624-68634ED32605}"/>
              </a:ext>
            </a:extLst>
          </p:cNvPr>
          <p:cNvSpPr/>
          <p:nvPr/>
        </p:nvSpPr>
        <p:spPr>
          <a:xfrm>
            <a:off x="9910916" y="5869858"/>
            <a:ext cx="2281084" cy="988142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4586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1879" y="393965"/>
            <a:ext cx="9371215" cy="574146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</a:t>
            </a:r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網站架構與行銷模式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D2625B-B004-490D-A731-964E718FA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5554" y="1507181"/>
            <a:ext cx="2843489" cy="41045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/>
              <a:t>經營模式</a:t>
            </a:r>
            <a:endParaRPr lang="en-US" altLang="zh-TW" sz="2400" dirty="0"/>
          </a:p>
          <a:p>
            <a:pPr marL="514350" indent="-514350">
              <a:buAutoNum type="arabicPeriod"/>
            </a:pPr>
            <a:r>
              <a:rPr lang="en-US" altLang="zh-TW" sz="2400" dirty="0"/>
              <a:t>B2B</a:t>
            </a:r>
            <a:r>
              <a:rPr lang="zh-TW" altLang="en-US" sz="2400" dirty="0"/>
              <a:t> 為主</a:t>
            </a:r>
            <a:br>
              <a:rPr lang="en-US" altLang="zh-TW" sz="2400" dirty="0"/>
            </a:br>
            <a:br>
              <a:rPr lang="en-US" altLang="zh-TW" sz="2400" dirty="0"/>
            </a:br>
            <a:endParaRPr lang="en-US" altLang="zh-TW" sz="2400" dirty="0"/>
          </a:p>
          <a:p>
            <a:pPr marL="514350" indent="-514350">
              <a:buAutoNum type="arabicPeriod"/>
            </a:pPr>
            <a:r>
              <a:rPr lang="en-US" altLang="zh-TW" sz="2400" dirty="0"/>
              <a:t>C2C</a:t>
            </a:r>
            <a:r>
              <a:rPr lang="zh-TW" altLang="en-US" sz="2400" dirty="0"/>
              <a:t> 為主</a:t>
            </a:r>
            <a:br>
              <a:rPr lang="en-US" altLang="zh-TW" sz="2400" dirty="0"/>
            </a:br>
            <a:br>
              <a:rPr lang="en-US" altLang="zh-TW" sz="2400" dirty="0"/>
            </a:br>
            <a:endParaRPr lang="en-US" altLang="zh-TW" sz="2400" dirty="0"/>
          </a:p>
          <a:p>
            <a:pPr marL="514350" indent="-514350">
              <a:buAutoNum type="arabicPeriod"/>
            </a:pPr>
            <a:r>
              <a:rPr lang="en-US" altLang="zh-TW" sz="2400" dirty="0"/>
              <a:t>B+C</a:t>
            </a:r>
            <a:r>
              <a:rPr lang="zh-TW" altLang="en-US" sz="2400" dirty="0"/>
              <a:t> 合併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D5D9455-5054-4C82-A6C4-1908F3BEECAD}"/>
              </a:ext>
            </a:extLst>
          </p:cNvPr>
          <p:cNvSpPr/>
          <p:nvPr/>
        </p:nvSpPr>
        <p:spPr>
          <a:xfrm>
            <a:off x="9910916" y="5859595"/>
            <a:ext cx="2281084" cy="988142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E920DE1-0533-4FD4-A86D-B930BCA20ED4}"/>
              </a:ext>
            </a:extLst>
          </p:cNvPr>
          <p:cNvSpPr/>
          <p:nvPr/>
        </p:nvSpPr>
        <p:spPr>
          <a:xfrm>
            <a:off x="4863455" y="3259394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803C34D-7920-433F-9ADF-97027EC74CF5}"/>
              </a:ext>
            </a:extLst>
          </p:cNvPr>
          <p:cNvSpPr/>
          <p:nvPr/>
        </p:nvSpPr>
        <p:spPr>
          <a:xfrm>
            <a:off x="6887498" y="3259394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2C48186-27D4-4D5E-BCF7-C5E7FEEDA8FA}"/>
              </a:ext>
            </a:extLst>
          </p:cNvPr>
          <p:cNvSpPr/>
          <p:nvPr/>
        </p:nvSpPr>
        <p:spPr>
          <a:xfrm>
            <a:off x="8911541" y="3259394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D0EF7BF-3291-483A-AB81-BAAC94AF1730}"/>
              </a:ext>
            </a:extLst>
          </p:cNvPr>
          <p:cNvSpPr txBox="1"/>
          <p:nvPr/>
        </p:nvSpPr>
        <p:spPr>
          <a:xfrm>
            <a:off x="7160902" y="3489272"/>
            <a:ext cx="811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平台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388DB66-B165-49F0-83DB-4D1B34C01668}"/>
              </a:ext>
            </a:extLst>
          </p:cNvPr>
          <p:cNvSpPr txBox="1"/>
          <p:nvPr/>
        </p:nvSpPr>
        <p:spPr>
          <a:xfrm>
            <a:off x="5142561" y="3489272"/>
            <a:ext cx="811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廠商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D59A22B-6384-4FE2-818F-C454F7708311}"/>
              </a:ext>
            </a:extLst>
          </p:cNvPr>
          <p:cNvSpPr txBox="1"/>
          <p:nvPr/>
        </p:nvSpPr>
        <p:spPr>
          <a:xfrm>
            <a:off x="9189631" y="3490890"/>
            <a:ext cx="811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客戶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9A7CCAD9-9DC1-4BCD-9B7E-B498A2D6AF07}"/>
              </a:ext>
            </a:extLst>
          </p:cNvPr>
          <p:cNvCxnSpPr>
            <a:stCxn id="7" idx="1"/>
            <a:endCxn id="6" idx="3"/>
          </p:cNvCxnSpPr>
          <p:nvPr/>
        </p:nvCxnSpPr>
        <p:spPr>
          <a:xfrm flipH="1">
            <a:off x="8120043" y="3664975"/>
            <a:ext cx="79149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AB7FFB0C-C721-4A1D-8E65-FAD10C192384}"/>
              </a:ext>
            </a:extLst>
          </p:cNvPr>
          <p:cNvCxnSpPr>
            <a:cxnSpLocks/>
          </p:cNvCxnSpPr>
          <p:nvPr/>
        </p:nvCxnSpPr>
        <p:spPr>
          <a:xfrm>
            <a:off x="6107151" y="3664975"/>
            <a:ext cx="79149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228D9C0D-0A6F-4EC7-99EE-DD4495A4B638}"/>
              </a:ext>
            </a:extLst>
          </p:cNvPr>
          <p:cNvSpPr/>
          <p:nvPr/>
        </p:nvSpPr>
        <p:spPr>
          <a:xfrm>
            <a:off x="4863455" y="1957399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EBD4BACF-B1B3-486C-8608-1608E45B641C}"/>
              </a:ext>
            </a:extLst>
          </p:cNvPr>
          <p:cNvSpPr/>
          <p:nvPr/>
        </p:nvSpPr>
        <p:spPr>
          <a:xfrm>
            <a:off x="6887498" y="1957399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F7F44E6-F17F-4A25-86D2-08150A27475F}"/>
              </a:ext>
            </a:extLst>
          </p:cNvPr>
          <p:cNvSpPr txBox="1"/>
          <p:nvPr/>
        </p:nvSpPr>
        <p:spPr>
          <a:xfrm>
            <a:off x="7170732" y="2185388"/>
            <a:ext cx="7914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學校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DD5584F-6C69-4435-9390-A1DB2B0417A3}"/>
              </a:ext>
            </a:extLst>
          </p:cNvPr>
          <p:cNvSpPr txBox="1"/>
          <p:nvPr/>
        </p:nvSpPr>
        <p:spPr>
          <a:xfrm>
            <a:off x="5154555" y="2185388"/>
            <a:ext cx="732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業務</a:t>
            </a:r>
          </a:p>
        </p:txBody>
      </p: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D8B7C2EE-D113-47FA-8DB4-D41A5F2D65B3}"/>
              </a:ext>
            </a:extLst>
          </p:cNvPr>
          <p:cNvCxnSpPr>
            <a:cxnSpLocks/>
          </p:cNvCxnSpPr>
          <p:nvPr/>
        </p:nvCxnSpPr>
        <p:spPr>
          <a:xfrm>
            <a:off x="6107151" y="2362980"/>
            <a:ext cx="79149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D16B913B-87FB-45A9-A809-D0B4E3505F4D}"/>
              </a:ext>
            </a:extLst>
          </p:cNvPr>
          <p:cNvSpPr/>
          <p:nvPr/>
        </p:nvSpPr>
        <p:spPr>
          <a:xfrm>
            <a:off x="5875475" y="879081"/>
            <a:ext cx="1232545" cy="81116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2B4D75B1-A9B7-4DAD-85F3-3FD0EEE4D58A}"/>
              </a:ext>
            </a:extLst>
          </p:cNvPr>
          <p:cNvSpPr txBox="1"/>
          <p:nvPr/>
        </p:nvSpPr>
        <p:spPr>
          <a:xfrm>
            <a:off x="5900632" y="1107071"/>
            <a:ext cx="1232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accent1"/>
                </a:solidFill>
              </a:rPr>
              <a:t>服務網站</a:t>
            </a: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68A6C4BA-C7A0-4AD7-A5D8-3A3CD1A8A60B}"/>
              </a:ext>
            </a:extLst>
          </p:cNvPr>
          <p:cNvCxnSpPr/>
          <p:nvPr/>
        </p:nvCxnSpPr>
        <p:spPr>
          <a:xfrm flipV="1">
            <a:off x="6490010" y="1690242"/>
            <a:ext cx="0" cy="67273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E1FCF850-83D7-4ADC-8599-1029197EF952}"/>
              </a:ext>
            </a:extLst>
          </p:cNvPr>
          <p:cNvSpPr/>
          <p:nvPr/>
        </p:nvSpPr>
        <p:spPr>
          <a:xfrm>
            <a:off x="6887498" y="4551436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663A6EB7-AB36-4585-B1E8-A4FA0F67334A}"/>
              </a:ext>
            </a:extLst>
          </p:cNvPr>
          <p:cNvSpPr txBox="1"/>
          <p:nvPr/>
        </p:nvSpPr>
        <p:spPr>
          <a:xfrm>
            <a:off x="6916755" y="4779263"/>
            <a:ext cx="1232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服務網站</a:t>
            </a:r>
          </a:p>
        </p:txBody>
      </p:sp>
      <p:sp>
        <p:nvSpPr>
          <p:cNvPr id="36" name="矩形: 圓角 35">
            <a:extLst>
              <a:ext uri="{FF2B5EF4-FFF2-40B4-BE49-F238E27FC236}">
                <a16:creationId xmlns:a16="http://schemas.microsoft.com/office/drawing/2014/main" id="{7884FF17-2DC6-4430-8BCC-8D4538DEEB36}"/>
              </a:ext>
            </a:extLst>
          </p:cNvPr>
          <p:cNvSpPr/>
          <p:nvPr/>
        </p:nvSpPr>
        <p:spPr>
          <a:xfrm>
            <a:off x="4874606" y="4526869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B6387D05-D7D7-4DCF-B895-98E7C780FB0E}"/>
              </a:ext>
            </a:extLst>
          </p:cNvPr>
          <p:cNvSpPr txBox="1"/>
          <p:nvPr/>
        </p:nvSpPr>
        <p:spPr>
          <a:xfrm>
            <a:off x="4730120" y="4605224"/>
            <a:ext cx="152151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</a:rPr>
              <a:t>廠商</a:t>
            </a:r>
            <a:br>
              <a:rPr lang="en-US" altLang="zh-TW" sz="2000" dirty="0">
                <a:solidFill>
                  <a:schemeClr val="bg1"/>
                </a:solidFill>
              </a:rPr>
            </a:br>
            <a:r>
              <a:rPr lang="en-US" altLang="zh-TW" sz="1400" dirty="0">
                <a:solidFill>
                  <a:schemeClr val="bg1"/>
                </a:solidFill>
              </a:rPr>
              <a:t>(</a:t>
            </a:r>
            <a:r>
              <a:rPr lang="en-US" altLang="zh-TW" sz="1400" dirty="0" err="1">
                <a:solidFill>
                  <a:schemeClr val="bg1"/>
                </a:solidFill>
              </a:rPr>
              <a:t>FlipRobot</a:t>
            </a:r>
            <a:r>
              <a:rPr lang="en-US" altLang="zh-TW" sz="1400" dirty="0">
                <a:solidFill>
                  <a:schemeClr val="bg1"/>
                </a:solidFill>
              </a:rPr>
              <a:t>)</a:t>
            </a:r>
            <a:endParaRPr lang="zh-TW" altLang="en-US" sz="1400" dirty="0">
              <a:solidFill>
                <a:schemeClr val="bg1"/>
              </a:solidFill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1C8E6472-A063-4394-87DB-261C0C99A8D7}"/>
              </a:ext>
            </a:extLst>
          </p:cNvPr>
          <p:cNvCxnSpPr>
            <a:cxnSpLocks/>
          </p:cNvCxnSpPr>
          <p:nvPr/>
        </p:nvCxnSpPr>
        <p:spPr>
          <a:xfrm>
            <a:off x="6118302" y="4932450"/>
            <a:ext cx="79149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61138118-8B6E-4542-8858-C6EF3DD50C11}"/>
              </a:ext>
            </a:extLst>
          </p:cNvPr>
          <p:cNvSpPr/>
          <p:nvPr/>
        </p:nvSpPr>
        <p:spPr>
          <a:xfrm>
            <a:off x="8911541" y="4530646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A7431364-1BC7-4BD1-A31D-D88BA0396C74}"/>
              </a:ext>
            </a:extLst>
          </p:cNvPr>
          <p:cNvSpPr txBox="1"/>
          <p:nvPr/>
        </p:nvSpPr>
        <p:spPr>
          <a:xfrm>
            <a:off x="9189631" y="4762142"/>
            <a:ext cx="811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客戶</a:t>
            </a:r>
          </a:p>
        </p:txBody>
      </p: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53B76DBF-364B-4568-827B-FE0A13AD2B9A}"/>
              </a:ext>
            </a:extLst>
          </p:cNvPr>
          <p:cNvCxnSpPr>
            <a:stCxn id="39" idx="1"/>
          </p:cNvCxnSpPr>
          <p:nvPr/>
        </p:nvCxnSpPr>
        <p:spPr>
          <a:xfrm flipH="1">
            <a:off x="8120043" y="4936227"/>
            <a:ext cx="79149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18194B66-33A1-47F7-8CAB-5D03A2DFF9CA}"/>
              </a:ext>
            </a:extLst>
          </p:cNvPr>
          <p:cNvSpPr/>
          <p:nvPr/>
        </p:nvSpPr>
        <p:spPr>
          <a:xfrm>
            <a:off x="5908928" y="5631606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E0C39AFC-8A0C-4897-AC4B-7232E96FCF8A}"/>
              </a:ext>
            </a:extLst>
          </p:cNvPr>
          <p:cNvSpPr/>
          <p:nvPr/>
        </p:nvSpPr>
        <p:spPr>
          <a:xfrm>
            <a:off x="7932971" y="5631606"/>
            <a:ext cx="1232545" cy="8111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3B4C9E73-3A48-460B-A97C-A2663FAF1146}"/>
              </a:ext>
            </a:extLst>
          </p:cNvPr>
          <p:cNvSpPr txBox="1"/>
          <p:nvPr/>
        </p:nvSpPr>
        <p:spPr>
          <a:xfrm>
            <a:off x="8205054" y="5859595"/>
            <a:ext cx="7914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學校</a:t>
            </a: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4F59E592-793F-4F0A-A77F-FF73E4D3C8EB}"/>
              </a:ext>
            </a:extLst>
          </p:cNvPr>
          <p:cNvSpPr txBox="1"/>
          <p:nvPr/>
        </p:nvSpPr>
        <p:spPr>
          <a:xfrm>
            <a:off x="6188877" y="5859595"/>
            <a:ext cx="732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業務</a:t>
            </a:r>
          </a:p>
        </p:txBody>
      </p: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B29685E8-3F4F-41CA-B0AD-256418525100}"/>
              </a:ext>
            </a:extLst>
          </p:cNvPr>
          <p:cNvCxnSpPr>
            <a:cxnSpLocks/>
          </p:cNvCxnSpPr>
          <p:nvPr/>
        </p:nvCxnSpPr>
        <p:spPr>
          <a:xfrm>
            <a:off x="7149751" y="6016858"/>
            <a:ext cx="79149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AAED7666-3B2D-4AC7-B361-ED61873C4013}"/>
              </a:ext>
            </a:extLst>
          </p:cNvPr>
          <p:cNvCxnSpPr/>
          <p:nvPr/>
        </p:nvCxnSpPr>
        <p:spPr>
          <a:xfrm flipV="1">
            <a:off x="7523356" y="5366668"/>
            <a:ext cx="0" cy="67273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CF1017BF-516B-46CE-9B82-601680BEEB01}"/>
              </a:ext>
            </a:extLst>
          </p:cNvPr>
          <p:cNvCxnSpPr>
            <a:cxnSpLocks/>
          </p:cNvCxnSpPr>
          <p:nvPr/>
        </p:nvCxnSpPr>
        <p:spPr>
          <a:xfrm>
            <a:off x="4730120" y="2988527"/>
            <a:ext cx="659951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0" name="直線接點 49">
            <a:extLst>
              <a:ext uri="{FF2B5EF4-FFF2-40B4-BE49-F238E27FC236}">
                <a16:creationId xmlns:a16="http://schemas.microsoft.com/office/drawing/2014/main" id="{CA06F11F-CB61-44D8-8CD1-6346193383D6}"/>
              </a:ext>
            </a:extLst>
          </p:cNvPr>
          <p:cNvCxnSpPr>
            <a:cxnSpLocks/>
          </p:cNvCxnSpPr>
          <p:nvPr/>
        </p:nvCxnSpPr>
        <p:spPr>
          <a:xfrm>
            <a:off x="4730120" y="4289503"/>
            <a:ext cx="659951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605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51880" y="393965"/>
            <a:ext cx="3764004" cy="574146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</a:t>
            </a:r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網站架構與行銷模式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D2625B-B004-490D-A731-964E718FA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5554" y="1507181"/>
            <a:ext cx="8732914" cy="47375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/>
              <a:t>討論點：</a:t>
            </a:r>
            <a:endParaRPr lang="en-US" altLang="zh-TW" sz="2400" dirty="0"/>
          </a:p>
          <a:p>
            <a:pPr marL="457200" indent="-457200">
              <a:buAutoNum type="arabicPeriod"/>
            </a:pPr>
            <a:r>
              <a:rPr lang="zh-TW" altLang="en-US" sz="2400" dirty="0"/>
              <a:t>行銷模式為</a:t>
            </a:r>
            <a:r>
              <a:rPr lang="en-US" altLang="zh-TW" sz="2400" dirty="0"/>
              <a:t>?</a:t>
            </a:r>
            <a:br>
              <a:rPr lang="en-US" altLang="zh-TW" sz="2400" dirty="0"/>
            </a:br>
            <a:r>
              <a:rPr lang="en-US" altLang="zh-TW" sz="2400" dirty="0"/>
              <a:t>a. </a:t>
            </a:r>
            <a:r>
              <a:rPr lang="zh-TW" altLang="en-US" sz="2400" dirty="0"/>
              <a:t>業務對學校</a:t>
            </a:r>
            <a:br>
              <a:rPr lang="en-US" altLang="zh-TW" sz="2400" dirty="0"/>
            </a:br>
            <a:r>
              <a:rPr lang="en-US" altLang="zh-TW" sz="2400" dirty="0"/>
              <a:t>b. </a:t>
            </a:r>
            <a:r>
              <a:rPr lang="zh-TW" altLang="en-US" sz="2400" dirty="0"/>
              <a:t>業務對補習班</a:t>
            </a:r>
            <a:br>
              <a:rPr lang="en-US" altLang="zh-TW" sz="2400" dirty="0"/>
            </a:br>
            <a:r>
              <a:rPr lang="en-US" altLang="zh-TW" sz="2400" dirty="0"/>
              <a:t>c.</a:t>
            </a:r>
            <a:r>
              <a:rPr lang="zh-TW" altLang="en-US" sz="2400" dirty="0"/>
              <a:t> 學校或補習班對業務</a:t>
            </a:r>
            <a:r>
              <a:rPr lang="en-US" altLang="zh-TW" sz="2400" dirty="0"/>
              <a:t>or</a:t>
            </a:r>
            <a:r>
              <a:rPr lang="zh-TW" altLang="en-US" sz="2400" dirty="0"/>
              <a:t>網站</a:t>
            </a:r>
            <a:br>
              <a:rPr lang="en-US" altLang="zh-TW" sz="2400" dirty="0"/>
            </a:br>
            <a:r>
              <a:rPr lang="en-US" altLang="zh-TW" sz="2400" dirty="0"/>
              <a:t>d.</a:t>
            </a:r>
            <a:r>
              <a:rPr lang="zh-TW" altLang="en-US" sz="2400" dirty="0"/>
              <a:t> 零售</a:t>
            </a: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B+C</a:t>
            </a:r>
            <a:r>
              <a:rPr lang="zh-TW" altLang="en-US" sz="2400" dirty="0"/>
              <a:t>網站架構</a:t>
            </a:r>
            <a:br>
              <a:rPr lang="en-US" altLang="zh-TW" sz="2400" dirty="0"/>
            </a:br>
            <a:r>
              <a:rPr lang="en-US" altLang="zh-TW" sz="2400" dirty="0"/>
              <a:t>a. </a:t>
            </a:r>
            <a:r>
              <a:rPr lang="zh-TW" altLang="en-US" sz="2400" dirty="0"/>
              <a:t>老師的需求</a:t>
            </a:r>
            <a:r>
              <a:rPr lang="en-US" altLang="zh-TW" sz="2400" dirty="0"/>
              <a:t>(</a:t>
            </a:r>
            <a:r>
              <a:rPr lang="zh-TW" altLang="en-US" sz="2400" dirty="0"/>
              <a:t>操作簡單、快速</a:t>
            </a:r>
            <a:r>
              <a:rPr lang="en-US" altLang="zh-TW" sz="2400" dirty="0"/>
              <a:t>)</a:t>
            </a:r>
            <a:br>
              <a:rPr lang="en-US" altLang="zh-TW" sz="2400" dirty="0"/>
            </a:br>
            <a:r>
              <a:rPr lang="en-US" altLang="zh-TW" sz="2400" dirty="0"/>
              <a:t>b. </a:t>
            </a:r>
            <a:r>
              <a:rPr lang="zh-TW" altLang="en-US" sz="2400" dirty="0"/>
              <a:t>學習玩家的需求</a:t>
            </a:r>
            <a:r>
              <a:rPr lang="en-US" altLang="zh-TW" sz="2400" dirty="0"/>
              <a:t>(</a:t>
            </a:r>
            <a:r>
              <a:rPr lang="zh-TW" altLang="en-US" sz="2400" dirty="0"/>
              <a:t>有趣的內容、產品需求、業務的推法</a:t>
            </a:r>
            <a:r>
              <a:rPr lang="en-US" altLang="zh-TW" sz="2400" dirty="0"/>
              <a:t>)</a:t>
            </a:r>
            <a:br>
              <a:rPr lang="en-US" altLang="zh-TW" sz="2400" dirty="0"/>
            </a:br>
            <a:r>
              <a:rPr lang="en-US" altLang="zh-TW" sz="2400" dirty="0"/>
              <a:t>    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D5D9455-5054-4C82-A6C4-1908F3BEECAD}"/>
              </a:ext>
            </a:extLst>
          </p:cNvPr>
          <p:cNvSpPr/>
          <p:nvPr/>
        </p:nvSpPr>
        <p:spPr>
          <a:xfrm>
            <a:off x="9910916" y="5869858"/>
            <a:ext cx="2281084" cy="988142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5370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\\ActuraServer\Actura\1.0.常用文檔\素材_視覺設計\D_網頁用\E300_小組課程_3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6EB01B-7F0E-4126-AAC7-477BDF71A47E}"/>
              </a:ext>
            </a:extLst>
          </p:cNvPr>
          <p:cNvSpPr txBox="1"/>
          <p:nvPr/>
        </p:nvSpPr>
        <p:spPr>
          <a:xfrm>
            <a:off x="2815602" y="2878136"/>
            <a:ext cx="5955958" cy="1009315"/>
          </a:xfrm>
          <a:prstGeom prst="rect">
            <a:avLst/>
          </a:prstGeom>
          <a:noFill/>
          <a:effectLst>
            <a:outerShdw blurRad="50800" dist="25400" dir="2700000" algn="tl" rotWithShape="0">
              <a:prstClr val="black">
                <a:alpha val="75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ts val="7000"/>
              </a:lnSpc>
            </a:pPr>
            <a:r>
              <a:rPr lang="en-AU" sz="7200" b="1" spc="250" dirty="0">
                <a:gradFill flip="none" rotWithShape="1">
                  <a:gsLst>
                    <a:gs pos="23000">
                      <a:schemeClr val="bg1">
                        <a:lumMod val="75000"/>
                      </a:schemeClr>
                    </a:gs>
                    <a:gs pos="50000">
                      <a:schemeClr val="bg1">
                        <a:lumMod val="95000"/>
                      </a:schemeClr>
                    </a:gs>
                    <a:gs pos="68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83024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古典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6241</TotalTime>
  <Words>69</Words>
  <Application>Microsoft Office PowerPoint</Application>
  <PresentationFormat>寬螢幕</PresentationFormat>
  <Paragraphs>27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微軟正黑體</vt:lpstr>
      <vt:lpstr>新細明體</vt:lpstr>
      <vt:lpstr>Arial</vt:lpstr>
      <vt:lpstr>Calibri</vt:lpstr>
      <vt:lpstr>Office Theme</vt:lpstr>
      <vt:lpstr>PowerPoint 簡報</vt:lpstr>
      <vt:lpstr>雲平台討論事項</vt:lpstr>
      <vt:lpstr>1. 網站架構與行銷模式</vt:lpstr>
      <vt:lpstr>1. 網站架構與行銷模式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Sunton</dc:creator>
  <cp:lastModifiedBy>Chen Joyce</cp:lastModifiedBy>
  <cp:revision>185</cp:revision>
  <dcterms:created xsi:type="dcterms:W3CDTF">2017-07-13T00:20:55Z</dcterms:created>
  <dcterms:modified xsi:type="dcterms:W3CDTF">2018-09-10T07:58:10Z</dcterms:modified>
</cp:coreProperties>
</file>